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  <p:embeddedFont>
      <p:font typeface="Montserrat"/>
      <p:regular r:id="rId18"/>
      <p:bold r:id="rId19"/>
      <p:italic r:id="rId20"/>
      <p:boldItalic r:id="rId21"/>
    </p:embeddedFont>
    <p:embeddedFont>
      <p:font typeface="Montserrat Medium"/>
      <p:regular r:id="rId22"/>
      <p:bold r:id="rId23"/>
      <p:italic r:id="rId24"/>
      <p:boldItalic r:id="rId25"/>
    </p:embeddedFont>
    <p:embeddedFont>
      <p:font typeface="Lexen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MontserratMedium-regular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MontserratMedium-italic.fntdata"/><Relationship Id="rId23" Type="http://schemas.openxmlformats.org/officeDocument/2006/relationships/font" Target="fonts/MontserratMedium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exend-regular.fntdata"/><Relationship Id="rId25" Type="http://schemas.openxmlformats.org/officeDocument/2006/relationships/font" Target="fonts/MontserratMedium-boldItalic.fntdata"/><Relationship Id="rId27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9f4dd581d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9f4dd581d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ec3b21534a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ec3b21534a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ec3b21534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ec3b21534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c3b21534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ec3b21534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ec3b21534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ec3b21534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ec3b21534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ec3b21534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ec3b21534a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ec3b21534a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 rot="-5400000">
            <a:off x="3906188" y="-218687"/>
            <a:ext cx="5366025" cy="56144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139" l="0" r="0" t="139"/>
          <a:stretch/>
        </p:blipFill>
        <p:spPr>
          <a:xfrm>
            <a:off x="794750" y="768413"/>
            <a:ext cx="2787049" cy="364022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089200" y="2342226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Guide kit Promo</a:t>
            </a:r>
            <a:endParaRPr b="1" sz="2000"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884575" y="2054750"/>
            <a:ext cx="4642800" cy="26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>
              <a:solidFill>
                <a:srgbClr val="00AAB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87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Mettre en avant le congrès </a:t>
            </a:r>
            <a:br>
              <a:rPr b="1" lang="fr" sz="1787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fr" sz="1787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de Paris Santé Femme</a:t>
            </a:r>
            <a:endParaRPr b="1" sz="1787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87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87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Faire du congrès de PSF, la référence en matière de santé chez la femme</a:t>
            </a:r>
            <a:endParaRPr b="1" sz="1787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212300" y="1496825"/>
            <a:ext cx="4178400" cy="661800"/>
          </a:xfrm>
          <a:prstGeom prst="rec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0" scaled="0"/>
          </a:gra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1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OBJECTIFS</a:t>
            </a:r>
            <a:endParaRPr sz="31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76850" y="544600"/>
            <a:ext cx="79386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500">
                <a:solidFill>
                  <a:srgbClr val="273566"/>
                </a:solidFill>
                <a:latin typeface="Montserrat"/>
                <a:ea typeface="Montserrat"/>
                <a:cs typeface="Montserrat"/>
                <a:sym typeface="Montserrat"/>
              </a:rPr>
              <a:t>Vous avez reçu le kit de promotion du congrès. Voici un guide sur comment utiliser chaque élément du kit de promotion: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4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255575" y="267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2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Logos et bloc marque</a:t>
            </a:r>
            <a:endParaRPr b="1" sz="272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382000" y="2732625"/>
            <a:ext cx="5201700" cy="1885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CD3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314925" y="1003725"/>
            <a:ext cx="8648100" cy="17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84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À intégrer sur vos supports de communication afin de promouvoir par petites touches le congrès PSF 2025 et mettre en avant le partenariat avec votre société.</a:t>
            </a:r>
            <a:endParaRPr sz="1684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sz="1684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Par exemple : </a:t>
            </a:r>
            <a:r>
              <a:rPr lang="fr" sz="1684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logo PSF + votre logo</a:t>
            </a:r>
            <a:endParaRPr b="1" sz="1684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84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886" y="2798271"/>
            <a:ext cx="856640" cy="87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7528" y="2788203"/>
            <a:ext cx="876467" cy="89079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2899322" y="3274608"/>
            <a:ext cx="584700" cy="8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4000">
                <a:solidFill>
                  <a:srgbClr val="273566"/>
                </a:solidFill>
                <a:latin typeface="Impact"/>
                <a:ea typeface="Impact"/>
                <a:cs typeface="Impact"/>
                <a:sym typeface="Impact"/>
              </a:rPr>
              <a:t>+</a:t>
            </a:r>
            <a:endParaRPr sz="4000">
              <a:solidFill>
                <a:srgbClr val="273566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3484132" y="3066446"/>
            <a:ext cx="1553400" cy="10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fr" sz="2884">
                <a:solidFill>
                  <a:srgbClr val="CD3232"/>
                </a:solidFill>
                <a:latin typeface="Lexend"/>
                <a:ea typeface="Lexend"/>
                <a:cs typeface="Lexend"/>
                <a:sym typeface="Lexend"/>
              </a:rPr>
              <a:t>votre </a:t>
            </a:r>
            <a:br>
              <a:rPr b="1" lang="fr" sz="2884">
                <a:solidFill>
                  <a:srgbClr val="CD3232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b="1" lang="fr" sz="2884">
                <a:solidFill>
                  <a:srgbClr val="CD3232"/>
                </a:solidFill>
                <a:latin typeface="Lexend"/>
                <a:ea typeface="Lexend"/>
                <a:cs typeface="Lexend"/>
                <a:sym typeface="Lexend"/>
              </a:rPr>
              <a:t>logo</a:t>
            </a:r>
            <a:endParaRPr b="1" sz="2600">
              <a:solidFill>
                <a:srgbClr val="CD3232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555854" y="3808134"/>
            <a:ext cx="2001300" cy="687000"/>
          </a:xfrm>
          <a:prstGeom prst="rec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0886" y="3716310"/>
            <a:ext cx="856640" cy="870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85721" y="3848471"/>
            <a:ext cx="620076" cy="63021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/>
        </p:nvSpPr>
        <p:spPr>
          <a:xfrm>
            <a:off x="4906525" y="1049250"/>
            <a:ext cx="3663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13266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À mettre en place sur les zones de passages et sur les zones de pause pour mettre en avant le congrès.</a:t>
            </a:r>
            <a:endParaRPr sz="16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13266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À utiliser notamment dans les salles de pause des hôpitaux et cliniques</a:t>
            </a:r>
            <a:endParaRPr sz="16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410525" y="368825"/>
            <a:ext cx="4685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2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Affiches</a:t>
            </a:r>
            <a:endParaRPr b="1" sz="262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 rotWithShape="1">
          <a:blip r:embed="rId3">
            <a:alphaModFix/>
          </a:blip>
          <a:srcRect b="0" l="29" r="39" t="0"/>
          <a:stretch/>
        </p:blipFill>
        <p:spPr>
          <a:xfrm>
            <a:off x="152400" y="907575"/>
            <a:ext cx="2755426" cy="389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 rotWithShape="1">
          <a:blip r:embed="rId4">
            <a:alphaModFix/>
          </a:blip>
          <a:srcRect b="0" l="0" r="0" t="9"/>
          <a:stretch/>
        </p:blipFill>
        <p:spPr>
          <a:xfrm>
            <a:off x="3060225" y="907575"/>
            <a:ext cx="1693899" cy="2395793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/>
        </p:nvSpPr>
        <p:spPr>
          <a:xfrm>
            <a:off x="159300" y="368825"/>
            <a:ext cx="2540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20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Bannières</a:t>
            </a:r>
            <a:endParaRPr sz="2620"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20"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20"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293700" y="4227075"/>
            <a:ext cx="85647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À afficher sur les sites internet dont vous avez la charge dans la home page par exemple ou sur votre calendrier des événements à venir.</a:t>
            </a:r>
            <a:endParaRPr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" name="Google Shape;99;p17"/>
          <p:cNvSpPr txBox="1"/>
          <p:nvPr/>
        </p:nvSpPr>
        <p:spPr>
          <a:xfrm>
            <a:off x="2699700" y="710025"/>
            <a:ext cx="37647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Site internet 792x91 ou 1920x720</a:t>
            </a:r>
            <a:endParaRPr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157875" y="2284775"/>
            <a:ext cx="37647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Twitter 1501x501</a:t>
            </a:r>
            <a:endParaRPr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17"/>
          <p:cNvSpPr txBox="1"/>
          <p:nvPr/>
        </p:nvSpPr>
        <p:spPr>
          <a:xfrm>
            <a:off x="5297375" y="222816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 Facebook 852x316</a:t>
            </a:r>
            <a:endParaRPr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17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 b="109" l="0" r="0" t="99"/>
          <a:stretch/>
        </p:blipFill>
        <p:spPr>
          <a:xfrm>
            <a:off x="5035700" y="2840314"/>
            <a:ext cx="3174201" cy="117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 rotWithShape="1">
          <a:blip r:embed="rId4">
            <a:alphaModFix/>
          </a:blip>
          <a:srcRect b="39" l="0" r="0" t="39"/>
          <a:stretch/>
        </p:blipFill>
        <p:spPr>
          <a:xfrm>
            <a:off x="232575" y="2730497"/>
            <a:ext cx="4117986" cy="1373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 rotWithShape="1">
          <a:blip r:embed="rId5">
            <a:alphaModFix/>
          </a:blip>
          <a:srcRect b="337" l="0" r="0" t="337"/>
          <a:stretch/>
        </p:blipFill>
        <p:spPr>
          <a:xfrm>
            <a:off x="846450" y="1175875"/>
            <a:ext cx="7098036" cy="817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>
            <a:off x="-198875" y="1025775"/>
            <a:ext cx="9650700" cy="921000"/>
          </a:xfrm>
          <a:prstGeom prst="rect">
            <a:avLst/>
          </a:prstGeom>
          <a:solidFill>
            <a:srgbClr val="2735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 txBox="1"/>
          <p:nvPr/>
        </p:nvSpPr>
        <p:spPr>
          <a:xfrm>
            <a:off x="255575" y="267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2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Mail type </a:t>
            </a:r>
            <a:endParaRPr b="1" sz="272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2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2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314925" y="1003725"/>
            <a:ext cx="8648100" cy="40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84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Pour faciliter les échanges et la diffusion du kit promo, voici un mailing type reprenant les grands points de ce document. Vous pouvez le changer en fonction de votre conta</a:t>
            </a:r>
            <a:r>
              <a:rPr lang="fr" sz="1684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ct</a:t>
            </a:r>
            <a:endParaRPr sz="1684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“Chers Partenaires,  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Le prochain congrès PSF 2025 se déroulera du 3 au 5 </a:t>
            </a:r>
            <a:r>
              <a:rPr i="1" lang="fr" sz="700">
                <a:solidFill>
                  <a:srgbClr val="222222"/>
                </a:solidFill>
              </a:rPr>
              <a:t>Décembre</a:t>
            </a:r>
            <a:r>
              <a:rPr i="1" lang="fr" sz="700">
                <a:solidFill>
                  <a:srgbClr val="222222"/>
                </a:solidFill>
              </a:rPr>
              <a:t> 2025 au CNIT FOREST - Paris La </a:t>
            </a:r>
            <a:r>
              <a:rPr i="1" lang="fr" sz="700">
                <a:solidFill>
                  <a:srgbClr val="222222"/>
                </a:solidFill>
              </a:rPr>
              <a:t>Défense</a:t>
            </a:r>
            <a:r>
              <a:rPr i="1" lang="fr" sz="700">
                <a:solidFill>
                  <a:srgbClr val="222222"/>
                </a:solidFill>
              </a:rPr>
              <a:t>. Dans ce cadre, nous vous prions de trouver attaché le kit de communication et quelques recommandations pour la promotion du congrès. 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Ce kit de communication comprend les éléments suivants : 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le logo du congrès : Pour vos signatures et lors de vos présentations.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la bannière web horizontale et verticale : Pour votre site internet.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l'affiche du congrès : possibilité de le mettre en avant dans les lieux communs avec du passage.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le badge réseaux sociaux (Facebook, Twitter).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le bloc marque : pour votre signature de mail.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- le powerpoint de promotion du congrès.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Vous pouvez également retrouver tous ces éléments sur le site internet du congrès PSF : </a:t>
            </a:r>
            <a:endParaRPr i="1" sz="700" u="sng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Nous restons à votre disposition pour toute information complémentaire et nous comptons sur vous pour faire la promotion de la PSF 2025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Nous vous souhaitons une agréable journée, </a:t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7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00">
                <a:solidFill>
                  <a:srgbClr val="222222"/>
                </a:solidFill>
              </a:rPr>
              <a:t>Cordialement,”</a:t>
            </a:r>
            <a:endParaRPr i="1" sz="7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114" name="Google Shape;114;p18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/>
        </p:nvSpPr>
        <p:spPr>
          <a:xfrm>
            <a:off x="159300" y="368825"/>
            <a:ext cx="7460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20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Support PPT</a:t>
            </a:r>
            <a:endParaRPr b="1" sz="1820">
              <a:solidFill>
                <a:srgbClr val="EE52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1" name="Google Shape;121;p19"/>
          <p:cNvSpPr txBox="1"/>
          <p:nvPr/>
        </p:nvSpPr>
        <p:spPr>
          <a:xfrm>
            <a:off x="333275" y="1344550"/>
            <a:ext cx="356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244B71"/>
                </a:solidFill>
                <a:latin typeface="Montserrat"/>
                <a:ea typeface="Montserrat"/>
                <a:cs typeface="Montserrat"/>
                <a:sym typeface="Montserrat"/>
              </a:rPr>
              <a:t>Lors de vos présentations, en page d’attente ou en slide de fin afin de promouvoir le congrès auprès de vos interlocuteurs</a:t>
            </a:r>
            <a:endParaRPr>
              <a:solidFill>
                <a:srgbClr val="244B7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19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5475" y="1057800"/>
            <a:ext cx="4943724" cy="3707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0700" y="3225076"/>
            <a:ext cx="2738724" cy="154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/>
        </p:nvSpPr>
        <p:spPr>
          <a:xfrm>
            <a:off x="255575" y="267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2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Les “SAVE THE DATE” de PSF 2025</a:t>
            </a:r>
            <a:endParaRPr b="1" sz="272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2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314925" y="1003725"/>
            <a:ext cx="4957500" cy="40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Pour promouvoir ces dates clefs, marquant les étapes de la vie du congrès, voici les informations principales : </a:t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313266"/>
              </a:buClr>
              <a:buSzPts val="1500"/>
              <a:buFont typeface="Montserrat"/>
              <a:buChar char="●"/>
            </a:pPr>
            <a:r>
              <a:rPr lang="fr" sz="15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Ouverture des soumissions “1er Février”</a:t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313266"/>
              </a:buClr>
              <a:buSzPts val="1500"/>
              <a:buFont typeface="Montserrat"/>
              <a:buChar char="●"/>
            </a:pPr>
            <a:r>
              <a:rPr lang="fr" sz="15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Fermeture des soumissions “8 Avril”</a:t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313266"/>
              </a:buClr>
              <a:buSzPts val="1500"/>
              <a:buFont typeface="Montserrat"/>
              <a:buChar char="●"/>
            </a:pPr>
            <a:r>
              <a:rPr lang="fr" sz="15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Ouverture des inscriptions “11 juin”</a:t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313266"/>
              </a:buClr>
              <a:buSzPts val="1500"/>
              <a:buFont typeface="Montserrat"/>
              <a:buChar char="●"/>
            </a:pPr>
            <a:r>
              <a:rPr lang="fr" sz="1500">
                <a:solidFill>
                  <a:srgbClr val="313266"/>
                </a:solidFill>
                <a:latin typeface="Montserrat"/>
                <a:ea typeface="Montserrat"/>
                <a:cs typeface="Montserrat"/>
                <a:sym typeface="Montserrat"/>
              </a:rPr>
              <a:t>Fin Early bird “23 Septembre” </a:t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3132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i="1" sz="1500">
              <a:solidFill>
                <a:srgbClr val="313266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20"/>
          <p:cNvSpPr/>
          <p:nvPr/>
        </p:nvSpPr>
        <p:spPr>
          <a:xfrm rot="-5400000">
            <a:off x="8267338" y="-396087"/>
            <a:ext cx="617825" cy="1263550"/>
          </a:xfrm>
          <a:prstGeom prst="flowChartManualInput">
            <a:avLst/>
          </a:prstGeom>
          <a:gradFill>
            <a:gsLst>
              <a:gs pos="0">
                <a:srgbClr val="CD3232"/>
              </a:gs>
              <a:gs pos="100000">
                <a:srgbClr val="313366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0"/>
          <p:cNvSpPr txBox="1"/>
          <p:nvPr>
            <p:ph idx="12" type="sldNum"/>
          </p:nvPr>
        </p:nvSpPr>
        <p:spPr>
          <a:xfrm>
            <a:off x="8415458" y="3887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20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‹#›</a:t>
            </a:fld>
            <a:endParaRPr sz="20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